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64" r:id="rId3"/>
    <p:sldId id="268" r:id="rId4"/>
    <p:sldId id="270" r:id="rId5"/>
    <p:sldId id="265" r:id="rId6"/>
    <p:sldId id="275" r:id="rId7"/>
    <p:sldId id="284" r:id="rId8"/>
    <p:sldId id="277" r:id="rId9"/>
    <p:sldId id="286" r:id="rId10"/>
    <p:sldId id="298" r:id="rId11"/>
    <p:sldId id="290" r:id="rId12"/>
    <p:sldId id="292" r:id="rId13"/>
    <p:sldId id="296" r:id="rId14"/>
    <p:sldId id="276" r:id="rId15"/>
    <p:sldId id="297" r:id="rId16"/>
    <p:sldId id="293" r:id="rId17"/>
    <p:sldId id="279" r:id="rId18"/>
    <p:sldId id="280" r:id="rId19"/>
    <p:sldId id="278" r:id="rId20"/>
    <p:sldId id="281" r:id="rId21"/>
    <p:sldId id="282" r:id="rId22"/>
    <p:sldId id="283" r:id="rId23"/>
    <p:sldId id="294" r:id="rId24"/>
    <p:sldId id="299" r:id="rId25"/>
    <p:sldId id="300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20566-A7AC-46F9-81D0-47ED8DC570E3}" v="63" dt="2024-02-06T05:13:07.415"/>
    <p1510:client id="{04C0371D-4489-980C-5CF9-17CF515F9DD7}" v="175" dt="2024-02-04T23:09:09.046"/>
    <p1510:client id="{1516FCB4-242A-4AD5-BB7B-7DCDC57F4297}" v="338" dt="2024-02-05T14:36:04.605"/>
    <p1510:client id="{1AFC4A1C-BE8B-D1FA-60E1-08F6A549368E}" v="9" dt="2024-02-05T11:56:41.299"/>
    <p1510:client id="{335B8A41-0D49-F91E-A84B-5E6B048326DA}" v="75" dt="2024-02-04T23:19:48.585"/>
    <p1510:client id="{3BC9DDD7-8E7A-B362-B512-B40E126B4FB7}" v="332" dt="2024-02-05T19:09:29.488"/>
    <p1510:client id="{4F7394B2-9E4D-DEF5-5BA3-B4319892C9BC}" v="25" dt="2024-02-05T14:55:52.629"/>
    <p1510:client id="{517C2A13-A43A-080F-5A56-E8DA8126C17C}" v="9" dt="2024-02-05T05:14:24.434"/>
    <p1510:client id="{54DCFF51-C964-EED1-1C95-4790EA8FF8BA}" v="20" dt="2024-02-04T16:50:41.988"/>
    <p1510:client id="{5C1A8965-B546-8051-E0CA-86FF50A84EE6}" v="8" dt="2024-02-05T11:59:23.459"/>
    <p1510:client id="{716C8B9E-D96F-48CB-AD62-B32C310A90DE}" v="14" dt="2024-02-05T16:35:38.074"/>
    <p1510:client id="{7B91DF35-2166-BB1A-3486-7E8B6FF1ABF4}" v="45" dt="2024-02-05T12:13:38.926"/>
    <p1510:client id="{83125D98-820E-3E57-7FE2-262A3FDC3EAB}" v="1" dt="2024-02-05T19:38:47.343"/>
    <p1510:client id="{99655939-AE1C-3B19-0402-FAA61C49DFC5}" v="189" dt="2024-02-05T02:39:18.027"/>
    <p1510:client id="{B0F6D62D-707F-4AB4-A436-06D779F7AB45}" v="51" dt="2024-02-05T14:27:44.513"/>
    <p1510:client id="{BA490D55-337F-2380-291C-E57556541196}" v="605" dt="2024-02-05T17:44:49.038"/>
    <p1510:client id="{BE27A1CC-497C-15EF-D6AB-702F9EC75320}" v="802" dt="2024-02-04T18:08:54.096"/>
    <p1510:client id="{C3E87B6C-A4BD-910E-FE2E-A1A3C8F61B8A}" v="123" dt="2024-02-04T16:39:26.415"/>
    <p1510:client id="{ED6D98DF-4DE1-47FF-D3C4-DCD7603AAA98}" v="50" dt="2024-02-05T03:15:31.545"/>
    <p1510:client id="{F1E10559-4BDA-2D9A-72B7-4DF1D14D89FD}" v="1" dt="2024-02-05T03:16:32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3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7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6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5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0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9/09/26/my-top-10-r-packages-for-data-analytic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digital/2019/09/26/my-top-10-r-packages-for-data-analytic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ihttps/github.com/apache/spark/pull/17989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30A4B-2157-2708-2B06-13C906D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10EC0450-60AF-7557-BDE4-DFF81379F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69" r="13597" b="1"/>
          <a:stretch/>
        </p:blipFill>
        <p:spPr>
          <a:xfrm>
            <a:off x="2557" y="-388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5EE87-40A6-782D-D678-AE996EC7C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766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Real Time Analysis and visualization of Reddit's Asked Questions using Kafka, Spark Streaming, Hive/HBase, Spark SQL, and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FF123-875F-E990-2EC0-E04E75822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710" y="4463101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Maharshi International University</a:t>
            </a:r>
          </a:p>
          <a:p>
            <a:r>
              <a:rPr lang="en-US" sz="1600" b="1">
                <a:solidFill>
                  <a:schemeClr val="bg1"/>
                </a:solidFill>
              </a:rPr>
              <a:t>Computer 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</a:rPr>
              <a:t>Science Department</a:t>
            </a:r>
            <a:endParaRPr lang="en-US" sz="1600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chemeClr val="bg1"/>
                </a:solidFill>
              </a:rPr>
              <a:t>Big Data Technology-Final Project</a:t>
            </a:r>
            <a:endParaRPr lang="en-US" sz="1600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chemeClr val="bg1"/>
                </a:solidFill>
              </a:rPr>
              <a:t>Advisor: Professor Mrudula Mukadam </a:t>
            </a:r>
            <a:endParaRPr lang="en-US" sz="1600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9600" b="1">
              <a:solidFill>
                <a:schemeClr val="bg1"/>
              </a:solidFill>
              <a:cs typeface="Calibri"/>
            </a:endParaRPr>
          </a:p>
          <a:p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17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51C20D-DD2E-A372-A408-BF9CC2D87F41}"/>
              </a:ext>
            </a:extLst>
          </p:cNvPr>
          <p:cNvSpPr txBox="1">
            <a:spLocks/>
          </p:cNvSpPr>
          <p:nvPr/>
        </p:nvSpPr>
        <p:spPr>
          <a:xfrm>
            <a:off x="1203831" y="5894652"/>
            <a:ext cx="9144000" cy="8817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</a:rPr>
              <a:t>Presenters: </a:t>
            </a:r>
            <a:endParaRPr lang="en-US" sz="14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Phuong Khanh Nguyen - Van </a:t>
            </a:r>
            <a:r>
              <a:rPr lang="en-US" sz="1400" b="1" dirty="0" err="1">
                <a:solidFill>
                  <a:schemeClr val="bg1"/>
                </a:solidFill>
              </a:rPr>
              <a:t>Nhinh</a:t>
            </a:r>
            <a:r>
              <a:rPr lang="en-US" sz="1400" b="1" dirty="0">
                <a:solidFill>
                  <a:schemeClr val="bg1"/>
                </a:solidFill>
              </a:rPr>
              <a:t> Nguyen - Giao Hieu Tran - Rahel Teklu</a:t>
            </a:r>
            <a:endParaRPr lang="en-US" sz="1400" dirty="0">
              <a:solidFill>
                <a:schemeClr val="bg1"/>
              </a:solidFill>
              <a:ea typeface="Calibri"/>
              <a:cs typeface="Calibri"/>
            </a:endParaRPr>
          </a:p>
          <a:p>
            <a:pPr indent="-228600">
              <a:buChar char="•"/>
            </a:pPr>
            <a:endParaRPr lang="en-US" sz="8800" b="1">
              <a:solidFill>
                <a:schemeClr val="bg1"/>
              </a:solidFill>
              <a:cs typeface="Calibri"/>
            </a:endParaRPr>
          </a:p>
          <a:p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6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F69E3FA-FA47-9F81-28F6-0FADD806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17"/>
            <a:ext cx="12192000" cy="65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9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109CA-3B41-91B3-99CE-07AB8101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Spark Streaming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3A55C7D8-A52C-C9E9-98E9-E01CDCF5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4" y="3426612"/>
            <a:ext cx="10865106" cy="1667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1FB963-4927-3B1B-B89E-3CB5442F4BB0}"/>
              </a:ext>
            </a:extLst>
          </p:cNvPr>
          <p:cNvSpPr txBox="1"/>
          <p:nvPr/>
        </p:nvSpPr>
        <p:spPr>
          <a:xfrm>
            <a:off x="669298" y="2091385"/>
            <a:ext cx="59634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Realtime Input Streaming Component</a:t>
            </a:r>
            <a:endParaRPr lang="en-US" sz="28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24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109CA-3B41-91B3-99CE-07AB8101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Spark Streaming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FB963-4927-3B1B-B89E-3CB5442F4BB0}"/>
              </a:ext>
            </a:extLst>
          </p:cNvPr>
          <p:cNvSpPr txBox="1"/>
          <p:nvPr/>
        </p:nvSpPr>
        <p:spPr>
          <a:xfrm>
            <a:off x="669298" y="2091385"/>
            <a:ext cx="59634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Realtime Input Streaming Component</a:t>
            </a:r>
            <a:endParaRPr lang="en-US" sz="2800">
              <a:solidFill>
                <a:schemeClr val="accent2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9B10BE-03D5-3347-9059-FA0A21A7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96" y="3484984"/>
            <a:ext cx="6096000" cy="24384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CD6B2D-5A66-F876-D143-33812000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95" y="2973355"/>
            <a:ext cx="4365756" cy="32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109CA-3B41-91B3-99CE-07AB8101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Spark Streaming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FB963-4927-3B1B-B89E-3CB5442F4BB0}"/>
              </a:ext>
            </a:extLst>
          </p:cNvPr>
          <p:cNvSpPr txBox="1"/>
          <p:nvPr/>
        </p:nvSpPr>
        <p:spPr>
          <a:xfrm>
            <a:off x="669298" y="2091385"/>
            <a:ext cx="59634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Realtime Input Streaming Component</a:t>
            </a:r>
            <a:endParaRPr lang="en-US" sz="2800">
              <a:solidFill>
                <a:schemeClr val="accent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8E638F-67B5-0D6B-A775-A18F6501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" y="3159791"/>
            <a:ext cx="10283952" cy="23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8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Creating Project using Spark SQL and HBase together</a:t>
            </a:r>
          </a:p>
          <a:p>
            <a:endParaRPr lang="en-US" sz="5400">
              <a:latin typeface="Calibri"/>
              <a:ea typeface="Calibri Light"/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EE8C5-B630-813D-0288-A429411D96E2}"/>
              </a:ext>
            </a:extLst>
          </p:cNvPr>
          <p:cNvSpPr txBox="1"/>
          <p:nvPr/>
        </p:nvSpPr>
        <p:spPr>
          <a:xfrm>
            <a:off x="713686" y="1973016"/>
            <a:ext cx="4069536" cy="530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Data Report Generator</a:t>
            </a:r>
            <a:endParaRPr lang="en-US"/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835DED-13C4-95E7-36B3-AA8FC9E0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16" y="2350271"/>
            <a:ext cx="4935246" cy="2164858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248760-CD4F-D2C1-2C2E-E7E8C8AC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4" y="2762435"/>
            <a:ext cx="4381864" cy="3641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8075012-65FA-9D88-277F-D2DEB5F54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87" y="4776305"/>
            <a:ext cx="6096000" cy="16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Creating Project using Spark SQL and HBase together</a:t>
            </a:r>
          </a:p>
          <a:p>
            <a:endParaRPr lang="en-US" sz="5400">
              <a:latin typeface="Calibri"/>
              <a:ea typeface="Calibri Light"/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EE8C5-B630-813D-0288-A429411D96E2}"/>
              </a:ext>
            </a:extLst>
          </p:cNvPr>
          <p:cNvSpPr txBox="1"/>
          <p:nvPr/>
        </p:nvSpPr>
        <p:spPr>
          <a:xfrm>
            <a:off x="713686" y="1973016"/>
            <a:ext cx="4069536" cy="530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ea typeface="Calibri"/>
                <a:cs typeface="Calibri"/>
              </a:rPr>
              <a:t>Data Report Generator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70F051-EC0D-12DC-AC61-A1B8E7CF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2951370"/>
            <a:ext cx="9784080" cy="26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Creating Project using Spark SQL and HBase together</a:t>
            </a:r>
          </a:p>
          <a:p>
            <a:endParaRPr lang="en-US" sz="5400">
              <a:latin typeface="Calibri"/>
              <a:ea typeface="Calibri Light"/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3D864-1C32-98BC-B41B-408545AF0A26}"/>
              </a:ext>
            </a:extLst>
          </p:cNvPr>
          <p:cNvSpPr txBox="1"/>
          <p:nvPr/>
        </p:nvSpPr>
        <p:spPr>
          <a:xfrm>
            <a:off x="570963" y="1933977"/>
            <a:ext cx="710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can use Hive on top of HBase, it is convenient for query.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A06CB58-EDBB-4776-E89E-F14907D8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0" y="2738640"/>
            <a:ext cx="9410700" cy="163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1EF637-9264-6823-684C-7A418A718EF5}"/>
              </a:ext>
            </a:extLst>
          </p:cNvPr>
          <p:cNvSpPr txBox="1"/>
          <p:nvPr/>
        </p:nvSpPr>
        <p:spPr>
          <a:xfrm>
            <a:off x="581695" y="2363273"/>
            <a:ext cx="7100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 1: Bind main table at </a:t>
            </a:r>
            <a:r>
              <a:rPr lang="en-US" err="1"/>
              <a:t>hbase</a:t>
            </a:r>
            <a:r>
              <a:rPr lang="en-US"/>
              <a:t> to hive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91EF637-9264-6823-684C-7A418A718EF5}"/>
              </a:ext>
            </a:extLst>
          </p:cNvPr>
          <p:cNvSpPr txBox="1"/>
          <p:nvPr/>
        </p:nvSpPr>
        <p:spPr>
          <a:xfrm>
            <a:off x="560231" y="4606343"/>
            <a:ext cx="815232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Step 2: Bind report table "</a:t>
            </a:r>
            <a:r>
              <a:rPr lang="en-US" err="1">
                <a:ea typeface="+mn-lt"/>
                <a:cs typeface="+mn-lt"/>
              </a:rPr>
              <a:t>statement_each_hours</a:t>
            </a:r>
            <a:r>
              <a:rPr lang="en-US">
                <a:ea typeface="+mn-lt"/>
                <a:cs typeface="+mn-lt"/>
              </a:rPr>
              <a:t>" to store report query result</a:t>
            </a:r>
            <a:endParaRPr lang="en-US">
              <a:cs typeface="Calibri"/>
            </a:endParaRPr>
          </a:p>
        </p:txBody>
      </p:sp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B9593865-D908-C594-51B3-1F339130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0" y="4986539"/>
            <a:ext cx="94392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5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Creating Project using Spark SQL and HBase together</a:t>
            </a:r>
          </a:p>
          <a:p>
            <a:endParaRPr lang="en-US" sz="5400">
              <a:latin typeface="Calibri"/>
              <a:ea typeface="Calibri Light"/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8B331-75D5-4DEE-ED20-B8C65B3E0101}"/>
              </a:ext>
            </a:extLst>
          </p:cNvPr>
          <p:cNvSpPr txBox="1"/>
          <p:nvPr/>
        </p:nvSpPr>
        <p:spPr>
          <a:xfrm>
            <a:off x="667555" y="1933977"/>
            <a:ext cx="8152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 3: Load query result into "</a:t>
            </a:r>
            <a:r>
              <a:rPr lang="en-US" err="1"/>
              <a:t>statement_each_hours</a:t>
            </a:r>
            <a:r>
              <a:rPr lang="en-US"/>
              <a:t>"</a:t>
            </a:r>
            <a:endParaRPr lang="en-US">
              <a:cs typeface="Calibri"/>
            </a:endParaRPr>
          </a:p>
        </p:txBody>
      </p:sp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2C467398-7E7A-9847-1E1C-94457043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2" y="2352675"/>
            <a:ext cx="4991368" cy="22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1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Creating Project using Spark SQL and HBase together</a:t>
            </a:r>
          </a:p>
          <a:p>
            <a:endParaRPr lang="en-US" sz="5400">
              <a:latin typeface="Calibri"/>
              <a:ea typeface="Calibri Light"/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8B331-75D5-4DEE-ED20-B8C65B3E0101}"/>
              </a:ext>
            </a:extLst>
          </p:cNvPr>
          <p:cNvSpPr txBox="1"/>
          <p:nvPr/>
        </p:nvSpPr>
        <p:spPr>
          <a:xfrm>
            <a:off x="667555" y="1858851"/>
            <a:ext cx="1916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Result: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21C322-DD44-55D9-E384-46ACFC6B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96" y="1713292"/>
            <a:ext cx="60102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Results using data visualization tools: Tableau</a:t>
            </a:r>
            <a:endParaRPr lang="en-US" err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What is Tableau?</a:t>
            </a:r>
            <a:r>
              <a:rPr lang="en-US" sz="2400">
                <a:solidFill>
                  <a:srgbClr val="374151"/>
                </a:solidFill>
                <a:ea typeface="Calibri"/>
                <a:cs typeface="Segoe UI"/>
              </a:rPr>
              <a:t>​</a:t>
            </a:r>
            <a:endParaRPr lang="en-US"/>
          </a:p>
          <a:p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Tableau is a powerful data visualization tool used for creating interactive and shareable dashboards, reports, and visualizations</a:t>
            </a:r>
            <a:endParaRPr lang="en-US" sz="1600"/>
          </a:p>
          <a:p>
            <a:r>
              <a:rPr lang="en-US" sz="1400">
                <a:solidFill>
                  <a:srgbClr val="374151"/>
                </a:solidFill>
                <a:cs typeface="Segoe UI"/>
              </a:rPr>
              <a:t>​</a:t>
            </a:r>
            <a:endParaRPr lang="en-US" sz="1400">
              <a:solidFill>
                <a:srgbClr val="374151"/>
              </a:solidFill>
              <a:ea typeface="Calibri"/>
              <a:cs typeface="Segoe UI"/>
            </a:endParaRPr>
          </a:p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Why would we use Tableau?</a:t>
            </a:r>
            <a:endParaRPr lang="en-US" sz="2400">
              <a:solidFill>
                <a:srgbClr val="374151"/>
              </a:solidFill>
              <a:ea typeface="Calibri"/>
              <a:cs typeface="Segoe U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Ease of Use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 Tableau provides a user-friendly interface that allows users to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create complex visualizations with simple drag-and-drop actions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requiring little to no coding skills.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Versatility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 It can connect to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various data sources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including spreadsheets, databases, cloud services, and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 big data sources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enabling users to work with diverse datasets.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Scalability: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It's capable of handling large datasets and complex visualizations without sacrificing performance,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making it suitable for both small-scale and enterprise-level applications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Sharing and Collaboration: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Tableau enables users to easily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share their visualizations and insights with others through Tableau Server, Tableau Online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or by exporting to various formats like PDF or image files.</a:t>
            </a:r>
            <a:endParaRPr lang="en-US" sz="1600"/>
          </a:p>
          <a:p>
            <a:endParaRPr lang="en-US" sz="1400">
              <a:solidFill>
                <a:srgbClr val="374151"/>
              </a:solidFill>
              <a:ea typeface="Calibri"/>
              <a:cs typeface="Segoe UI"/>
            </a:endParaRPr>
          </a:p>
          <a:p>
            <a:r>
              <a:rPr lang="en-US" sz="600">
                <a:cs typeface="Segoe UI"/>
              </a:rPr>
              <a:t>​</a:t>
            </a:r>
            <a:endParaRPr lang="en-US" sz="600"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5094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05C40-6904-18D4-663E-1E8E73C2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A97C7-95CE-86E4-FF3F-BA6CB8F4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Outline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person using a computer&#10;&#10;Description automatically generated">
            <a:extLst>
              <a:ext uri="{FF2B5EF4-FFF2-40B4-BE49-F238E27FC236}">
                <a16:creationId xmlns:a16="http://schemas.microsoft.com/office/drawing/2014/main" id="{2C01DE6C-4522-07DB-FF37-BE1B55106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36" r="31864" b="1"/>
          <a:stretch/>
        </p:blipFill>
        <p:spPr>
          <a:xfrm>
            <a:off x="703182" y="955462"/>
            <a:ext cx="4777381" cy="477733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12403191-94A4-FBD0-6202-A597CB2F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</a:rPr>
              <a:t>Background of problem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</a:rPr>
              <a:t>Creating project for Spark Streaming 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ea typeface="Calibri Light"/>
                <a:cs typeface="Calibri"/>
              </a:rPr>
              <a:t>Creating project using Spark SQL and HBase/Hive together</a:t>
            </a:r>
            <a:endParaRPr lang="en-US" dirty="0">
              <a:latin typeface="Calibri"/>
              <a:ea typeface="Calibri Light"/>
              <a:cs typeface="Calibri Light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cs typeface="Calibri"/>
              </a:rPr>
              <a:t>Results using a data visualization tool-Tableau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Demo of project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Calibri"/>
                <a:ea typeface="Calibri"/>
                <a:cs typeface="Calibri"/>
              </a:rPr>
              <a:t>Spark SQL + Hive + HBase Issues</a:t>
            </a:r>
          </a:p>
          <a:p>
            <a:pPr marL="457200" indent="-457200">
              <a:buAutoNum type="arabicPeriod"/>
            </a:pPr>
            <a:endParaRPr lang="en-US">
              <a:latin typeface="Times New Roman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>
              <a:ea typeface="Calibri"/>
              <a:cs typeface="Calibri"/>
            </a:endParaRPr>
          </a:p>
          <a:p>
            <a:pPr>
              <a:buAutoNum type="arabicPeriod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80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Results using data visualization tools: Tableau</a:t>
            </a:r>
            <a:endParaRPr lang="en-US" err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Supports: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845BF2-E55C-EC35-040D-8CDA0318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35" y="1813607"/>
            <a:ext cx="9430390" cy="50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Results using data visualization tools: Tableau</a:t>
            </a:r>
            <a:endParaRPr lang="en-US" err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Connect:</a:t>
            </a:r>
          </a:p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HBase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DCFE5B-6094-F443-A02B-81D0D9CA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8" y="1801438"/>
            <a:ext cx="9440616" cy="50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>
                <a:latin typeface="Calibri"/>
                <a:cs typeface="Calibri Light"/>
              </a:rPr>
              <a:t>Results using data visualization tools: Tableau</a:t>
            </a:r>
            <a:endParaRPr lang="en-US" err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684267" y="1932105"/>
            <a:ext cx="70032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74151"/>
                </a:solidFill>
                <a:ea typeface="Calibri"/>
                <a:cs typeface="Segoe UI"/>
              </a:rPr>
              <a:t>Result: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2D8B35-BD82-5D43-3B75-3E2E432E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08" y="1929405"/>
            <a:ext cx="8180832" cy="4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br>
              <a:rPr lang="en-US" sz="5400">
                <a:latin typeface="Calibri"/>
                <a:cs typeface="Calibri Light"/>
              </a:rPr>
            </a:br>
            <a:r>
              <a:rPr lang="en-US" sz="5400">
                <a:latin typeface="Calibri"/>
                <a:cs typeface="Calibri Light"/>
              </a:rPr>
              <a:t>Demo of product using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2755954" y="3932355"/>
            <a:ext cx="70032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374151"/>
                </a:solidFill>
                <a:cs typeface="Segoe UI"/>
              </a:rPr>
              <a:t>Please see Demo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8637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 dirty="0">
                <a:latin typeface="Calibri"/>
                <a:cs typeface="Calibri Light"/>
              </a:rPr>
            </a:br>
            <a:br>
              <a:rPr lang="en-US" sz="5400" dirty="0">
                <a:latin typeface="Calibri"/>
                <a:cs typeface="Calibri Light"/>
              </a:rPr>
            </a:br>
            <a:br>
              <a:rPr lang="en-US" sz="5400" dirty="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 dirty="0">
                <a:latin typeface="Calibri"/>
                <a:cs typeface="Calibri"/>
              </a:rPr>
              <a:t>Spark SQL + Hive + HBase Issues</a:t>
            </a:r>
            <a:endParaRPr lang="en-US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A38B1-5850-C094-B5C6-A401DA1B1150}"/>
              </a:ext>
            </a:extLst>
          </p:cNvPr>
          <p:cNvSpPr txBox="1"/>
          <p:nvPr/>
        </p:nvSpPr>
        <p:spPr>
          <a:xfrm>
            <a:off x="841248" y="3121151"/>
            <a:ext cx="1070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ea typeface="Calibri"/>
                <a:cs typeface="Calibri"/>
              </a:rPr>
              <a:t>We discovered an issue on Spark SQL 1.6.0 that it cannot execute "INSERT INTO" statement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0AE30-F697-3DDB-6C0E-15EBF6139BCF}"/>
              </a:ext>
            </a:extLst>
          </p:cNvPr>
          <p:cNvSpPr txBox="1"/>
          <p:nvPr/>
        </p:nvSpPr>
        <p:spPr>
          <a:xfrm>
            <a:off x="841248" y="3791712"/>
            <a:ext cx="98145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Issue details: </a:t>
            </a:r>
            <a:r>
              <a:rPr lang="en-US" sz="2400">
                <a:solidFill>
                  <a:srgbClr val="37415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https://github.com/apache/spark/pull/17989</a:t>
            </a:r>
            <a:r>
              <a:rPr lang="en-US" sz="2400">
                <a:solidFill>
                  <a:srgbClr val="374151"/>
                </a:solidFill>
                <a:ea typeface="+mn-lt"/>
                <a:cs typeface="+mn-lt"/>
              </a:rPr>
              <a:t> </a:t>
            </a: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945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br>
              <a:rPr lang="en-US" sz="5400" dirty="0">
                <a:latin typeface="Calibri"/>
                <a:cs typeface="Calibri Light"/>
              </a:rPr>
            </a:br>
            <a:br>
              <a:rPr lang="en-US" sz="5400" dirty="0">
                <a:latin typeface="Calibri"/>
                <a:cs typeface="Calibri Light"/>
              </a:rPr>
            </a:br>
            <a:br>
              <a:rPr lang="en-US" sz="5400" dirty="0">
                <a:latin typeface="Calibri"/>
                <a:cs typeface="Calibri Light"/>
              </a:rPr>
            </a:br>
            <a:endParaRPr lang="en-US" sz="5400">
              <a:latin typeface="Calibri"/>
              <a:cs typeface="Calibri Light"/>
            </a:endParaRPr>
          </a:p>
          <a:p>
            <a:r>
              <a:rPr lang="en-US" sz="4000" dirty="0">
                <a:latin typeface="Calibri"/>
                <a:cs typeface="Calibri"/>
              </a:rPr>
              <a:t>Spark SQL + Hive + HBase Issues</a:t>
            </a:r>
            <a:endParaRPr lang="en-US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68A29A-5933-DA35-670B-CEDAFDFA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4" y="2071715"/>
            <a:ext cx="8266176" cy="4122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544C0D-81E2-99A0-2921-CC0498AC1AB3}"/>
              </a:ext>
            </a:extLst>
          </p:cNvPr>
          <p:cNvSpPr txBox="1"/>
          <p:nvPr/>
        </p:nvSpPr>
        <p:spPr>
          <a:xfrm>
            <a:off x="573024" y="2072640"/>
            <a:ext cx="1121664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Error log: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2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700">
              <a:cs typeface="Calibri Light"/>
            </a:endParaRPr>
          </a:p>
          <a:p>
            <a:pPr>
              <a:buNone/>
            </a:pPr>
            <a:br>
              <a:rPr lang="en-US" sz="7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A2CB-623A-8D3B-399E-05FE05960751}"/>
              </a:ext>
            </a:extLst>
          </p:cNvPr>
          <p:cNvSpPr txBox="1"/>
          <p:nvPr/>
        </p:nvSpPr>
        <p:spPr>
          <a:xfrm>
            <a:off x="2755954" y="3932355"/>
            <a:ext cx="70032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374151"/>
                </a:solidFill>
                <a:cs typeface="Segoe UI"/>
              </a:rPr>
              <a:t>Thank you</a:t>
            </a:r>
            <a:endParaRPr lang="en-US" sz="32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C0ECD8-FD36-970E-2635-020E71D0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A5D32-A8DB-F167-190C-E413871DF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51E58-645E-679E-0898-99C023A6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 Light"/>
                <a:cs typeface="Calibri Light"/>
              </a:rPr>
              <a:t>Introduction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2685-739D-D546-DFFF-104427022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>
                <a:latin typeface="Calibri"/>
                <a:ea typeface="Söhne"/>
                <a:cs typeface="Söhne"/>
              </a:rPr>
              <a:t>This project aims to demonstrate a real-time data pipeline for extracting, transforming, loading, analyzing, and visualizing questions asked on Reddit. </a:t>
            </a:r>
            <a:endParaRPr lang="en-US" sz="2600">
              <a:latin typeface="Calibri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600">
                <a:latin typeface="Calibri"/>
                <a:ea typeface="Söhne"/>
                <a:cs typeface="Söhne"/>
              </a:rPr>
              <a:t>The pipeline will utilize various technologies including Kafka for real-time data ingestion, Spark Streaming for data processing, HBase/Hive for data storage, Spark SQL for data querying and Tableau for data visualization.</a:t>
            </a:r>
            <a:endParaRPr lang="en-US" sz="2600">
              <a:latin typeface="Söhne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FB9CB136-496C-1A2C-6ECA-952B7B6F1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31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Calibri"/>
                <a:ea typeface="Calibri Light"/>
                <a:cs typeface="Calibri Light"/>
              </a:rPr>
              <a:t>Background</a:t>
            </a:r>
            <a:r>
              <a:rPr lang="en-US" sz="4000">
                <a:latin typeface="Times New Roman"/>
                <a:ea typeface="Calibri Light"/>
                <a:cs typeface="Calibri Light"/>
              </a:rPr>
              <a:t> </a:t>
            </a:r>
            <a:r>
              <a:rPr lang="en-US" sz="4000">
                <a:latin typeface="Calibri"/>
                <a:ea typeface="Calibri Light"/>
                <a:cs typeface="Calibri Light"/>
              </a:rPr>
              <a:t>of problem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" r="29714"/>
          <a:stretch/>
        </p:blipFill>
        <p:spPr>
          <a:xfrm>
            <a:off x="1230863" y="511293"/>
            <a:ext cx="372201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mes New Roman"/>
              </a:rPr>
              <a:t>The </a:t>
            </a:r>
            <a:r>
              <a:rPr lang="en-US" sz="2600">
                <a:latin typeface="Calibri"/>
              </a:rPr>
              <a:t>vast</a:t>
            </a:r>
            <a:r>
              <a:rPr lang="en-US" sz="2400">
                <a:latin typeface="Times New Roman"/>
              </a:rPr>
              <a:t> amount of unstructured data generated by Reddit's questions poses a challenge for real-time analysis. Traditional methods are insufficient for processing this data efficiently, hindering timely insights. Without a centralized platform for monitoring, identifying trends, and addressing user concerns, there's a pressing need for a solution to extract, process, and visualize Reddit's asked questions data for actionable insights.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727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245C6-5078-A173-F49E-C6D6FFEA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latin typeface="+mj-lt"/>
                <a:ea typeface="+mj-ea"/>
                <a:cs typeface="+mj-cs"/>
              </a:rPr>
              <a:t>Streaming </a:t>
            </a:r>
            <a:r>
              <a:rPr lang="en-US" sz="4000"/>
              <a:t>pipeline</a:t>
            </a:r>
            <a:endParaRPr lang="en-US" sz="4000" kern="1200">
              <a:latin typeface="+mj-lt"/>
              <a:ea typeface="Calibri Light"/>
              <a:cs typeface="Calibri Light"/>
            </a:endParaRP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2778360B-4ECA-8C7F-68C4-A5C7949D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016"/>
            <a:ext cx="12192000" cy="32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5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2400" b="1">
                <a:solidFill>
                  <a:srgbClr val="374151"/>
                </a:solidFill>
                <a:latin typeface="Calibri"/>
                <a:ea typeface="Calibri"/>
                <a:cs typeface="Calibri"/>
              </a:rPr>
              <a:t>Preparing</a:t>
            </a:r>
            <a:r>
              <a:rPr lang="en-US" sz="1100" b="1">
                <a:latin typeface="Calibri"/>
                <a:ea typeface="Calibri"/>
                <a:cs typeface="Calibri"/>
              </a:rPr>
              <a:t> </a:t>
            </a:r>
            <a:r>
              <a:rPr lang="en-US" sz="2400" b="1">
                <a:solidFill>
                  <a:srgbClr val="374151"/>
                </a:solidFill>
                <a:latin typeface="Calibri"/>
                <a:ea typeface="Calibri"/>
                <a:cs typeface="Calibri"/>
              </a:rPr>
              <a:t>environment</a:t>
            </a:r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8625740" cy="4119172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b="1">
                <a:solidFill>
                  <a:srgbClr val="374151"/>
                </a:solidFill>
                <a:ea typeface="+mn-lt"/>
                <a:cs typeface="+mn-lt"/>
              </a:rPr>
              <a:t>Kafka-</a:t>
            </a:r>
            <a:r>
              <a:rPr lang="en-US" sz="4800">
                <a:solidFill>
                  <a:srgbClr val="374151"/>
                </a:solidFill>
                <a:ea typeface="+mn-lt"/>
                <a:cs typeface="+mn-lt"/>
              </a:rPr>
              <a:t> is an open-source distributed event streaming platform</a:t>
            </a:r>
            <a:endParaRPr lang="en-US" sz="96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5600" b="1">
              <a:solidFill>
                <a:srgbClr val="374151"/>
              </a:solidFill>
              <a:ea typeface="+mn-lt"/>
              <a:cs typeface="+mn-lt"/>
            </a:endParaRPr>
          </a:p>
          <a:p>
            <a:pPr marL="685800" indent="-685800">
              <a:buFont typeface="Wingdings" panose="020B0604020202020204" pitchFamily="34" charset="0"/>
              <a:buChar char="v"/>
            </a:pPr>
            <a:r>
              <a:rPr lang="en-US" sz="5600">
                <a:solidFill>
                  <a:srgbClr val="374151"/>
                </a:solidFill>
                <a:ea typeface="+mn-lt"/>
                <a:cs typeface="+mn-lt"/>
              </a:rPr>
              <a:t>Kafka plays a pivotal role in modern data streaming architectures, serving as a distributed, fault-tolerant messaging platform that facilitates seamless data flow across applications and systems.</a:t>
            </a:r>
            <a:endParaRPr lang="en-US">
              <a:cs typeface="Calibri" panose="020F0502020204030204"/>
            </a:endParaRPr>
          </a:p>
          <a:p>
            <a:pPr marL="685800" indent="-685800">
              <a:buFont typeface="Wingdings" panose="020B0604020202020204" pitchFamily="34" charset="0"/>
              <a:buChar char="v"/>
            </a:pPr>
            <a:r>
              <a:rPr lang="en-US" sz="5600">
                <a:solidFill>
                  <a:srgbClr val="374151"/>
                </a:solidFill>
                <a:ea typeface="+mn-lt"/>
                <a:cs typeface="+mn-lt"/>
              </a:rPr>
              <a:t>Kafka plays a crucial role in enabling the construction of robust real-time data pipelines and powering event-driven applications, fostering agility and responsiveness in the rapidly evolving landscape of data processing and analysis.</a:t>
            </a:r>
          </a:p>
          <a:p>
            <a:pPr marL="0" indent="0">
              <a:buNone/>
            </a:pPr>
            <a:endParaRPr lang="en-US" sz="56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5600" b="1">
                <a:solidFill>
                  <a:srgbClr val="374151"/>
                </a:solidFill>
                <a:ea typeface="+mn-lt"/>
                <a:cs typeface="+mn-lt"/>
              </a:rPr>
              <a:t> -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56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56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56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200" b="1">
              <a:cs typeface="Calibri"/>
            </a:endParaRPr>
          </a:p>
          <a:p>
            <a:pPr marL="0" indent="0">
              <a:buNone/>
            </a:pPr>
            <a:br>
              <a:rPr lang="en-US" sz="20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9285921" y="2065222"/>
            <a:ext cx="2302047" cy="24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Connect File Source</a:t>
            </a:r>
            <a:r>
              <a:rPr lang="en-US" sz="5000"/>
              <a:t> properties</a:t>
            </a:r>
            <a:endParaRPr lang="en-US" sz="5000" kern="1200">
              <a:latin typeface="+mj-lt"/>
              <a:ea typeface="+mj-ea"/>
              <a:cs typeface="+mj-cs"/>
            </a:endParaRP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endParaRPr lang="en-US" sz="700" b="1"/>
          </a:p>
          <a:p>
            <a:pPr marL="0"/>
            <a:endParaRPr lang="en-US" sz="700" b="1"/>
          </a:p>
          <a:p>
            <a:pPr marL="0"/>
            <a:r>
              <a:rPr lang="en-US" sz="700" b="1"/>
              <a:t>What is Kafka connector?- is an extension that facilitates the integration of Kafka with external data sources or sinks(Kafka topic). </a:t>
            </a:r>
            <a:endParaRPr lang="en-US" sz="700" b="1">
              <a:ea typeface="Calibri"/>
              <a:cs typeface="Calibri"/>
            </a:endParaRPr>
          </a:p>
          <a:p>
            <a:pPr marL="0"/>
            <a:r>
              <a:rPr lang="en-US" sz="700" b="1"/>
              <a:t>Kafka Connectors allow Kafka to ingest data from the data source into Kafka topics</a:t>
            </a:r>
            <a:endParaRPr lang="en-US" sz="700" b="1">
              <a:ea typeface="Calibri"/>
              <a:cs typeface="Calibri"/>
            </a:endParaRPr>
          </a:p>
          <a:p>
            <a:pPr marL="0"/>
            <a:endParaRPr lang="en-US" sz="700" b="1"/>
          </a:p>
          <a:p>
            <a:pPr marL="0" indent="0">
              <a:buNone/>
            </a:pPr>
            <a:r>
              <a:rPr lang="en-US" sz="700" b="1"/>
              <a:t>Connector configuration has the ff info and settings:</a:t>
            </a:r>
            <a:endParaRPr lang="en-US" sz="700" b="1">
              <a:ea typeface="Calibri" panose="020F0502020204030204"/>
              <a:cs typeface="Calibri" panose="020F0502020204030204"/>
            </a:endParaRPr>
          </a:p>
          <a:p>
            <a:pPr marL="0"/>
            <a:endParaRPr lang="en-US" sz="700" b="1"/>
          </a:p>
          <a:p>
            <a:pPr marL="0"/>
            <a:r>
              <a:rPr lang="en-US" sz="700" b="1"/>
              <a:t>name=local-file-source: Identifier for the Kafka Connector.</a:t>
            </a:r>
            <a:endParaRPr lang="en-US" sz="700"/>
          </a:p>
          <a:p>
            <a:pPr marL="0"/>
            <a:r>
              <a:rPr lang="en-US" sz="700" b="1" err="1"/>
              <a:t>connector.class</a:t>
            </a:r>
            <a:r>
              <a:rPr lang="en-US" sz="700" b="1"/>
              <a:t>=</a:t>
            </a:r>
            <a:r>
              <a:rPr lang="en-US" sz="700" b="1" err="1"/>
              <a:t>FileStreamSource</a:t>
            </a:r>
            <a:r>
              <a:rPr lang="en-US" sz="700" b="1"/>
              <a:t>: Implementation class for reading data from a file.</a:t>
            </a:r>
            <a:endParaRPr lang="en-US" sz="700"/>
          </a:p>
          <a:p>
            <a:pPr marL="0"/>
            <a:r>
              <a:rPr lang="en-US" sz="700" b="1" err="1"/>
              <a:t>tasks.max</a:t>
            </a:r>
            <a:r>
              <a:rPr lang="en-US" sz="700" b="1"/>
              <a:t>=1: Maximum number of tasks (parallel processing) for this connector.</a:t>
            </a:r>
            <a:endParaRPr lang="en-US" sz="700"/>
          </a:p>
          <a:p>
            <a:pPr marL="0"/>
            <a:r>
              <a:rPr lang="en-US" sz="700" b="1"/>
              <a:t>file=input/one-million-reddit-questions.csv: Path to the input CSV file.</a:t>
            </a:r>
            <a:endParaRPr lang="en-US" sz="700"/>
          </a:p>
          <a:p>
            <a:pPr marL="0"/>
            <a:r>
              <a:rPr lang="en-US" sz="700" b="1"/>
              <a:t>topic=reddit-post: Kafka topic where data from the CSV file will be published.</a:t>
            </a:r>
            <a:endParaRPr lang="en-US" sz="700"/>
          </a:p>
          <a:p>
            <a:pPr marL="0"/>
            <a:endParaRPr lang="en-US" sz="700" b="1"/>
          </a:p>
          <a:p>
            <a:pPr marL="0"/>
            <a:br>
              <a:rPr lang="en-US" sz="700"/>
            </a:br>
            <a:endParaRPr lang="en-US" sz="700"/>
          </a:p>
          <a:p>
            <a:pPr marL="0"/>
            <a:endParaRPr lang="en-US" sz="7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FA5867-913F-D40D-3520-083CC942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74123"/>
            <a:ext cx="5458968" cy="41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BE923-904E-CF67-50BE-FAD2A474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6ECB-484F-04B4-28D9-46E989AF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Connect Standalone properties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FEBA-C0C1-5782-7156-004C7330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8668872" cy="4119172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7400" b="1">
                <a:solidFill>
                  <a:srgbClr val="374151"/>
                </a:solidFill>
                <a:ea typeface="Calibri"/>
                <a:cs typeface="Calibri" panose="020F0502020204030204"/>
              </a:rPr>
              <a:t>Kafka Standalone is a simplified deployment mode where Kafka runs as a single broker without Zookeeper dependency</a:t>
            </a:r>
            <a:endParaRPr lang="en-US"/>
          </a:p>
          <a:p>
            <a:pPr marL="0" indent="0">
              <a:buNone/>
            </a:pPr>
            <a:endParaRPr lang="en-US" sz="20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7600" b="1">
                <a:solidFill>
                  <a:srgbClr val="374151"/>
                </a:solidFill>
                <a:ea typeface="+mn-lt"/>
                <a:cs typeface="+mn-lt"/>
              </a:rPr>
              <a:t>Licensing information under the Apache License, Version 2.0.</a:t>
            </a: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7600" b="1">
                <a:solidFill>
                  <a:srgbClr val="374151"/>
                </a:solidFill>
                <a:ea typeface="+mn-lt"/>
                <a:cs typeface="+mn-lt"/>
              </a:rPr>
              <a:t>Default settings for the Kafka Connect instance, such as bootstrap servers,</a:t>
            </a: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7600" b="1">
                <a:solidFill>
                  <a:srgbClr val="374151"/>
                </a:solidFill>
                <a:ea typeface="+mn-lt"/>
                <a:cs typeface="+mn-lt"/>
              </a:rPr>
              <a:t> converters for translating data formats, offset storage file location, and plugin paths.</a:t>
            </a: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7600" b="1">
                <a:solidFill>
                  <a:srgbClr val="374151"/>
                </a:solidFill>
                <a:ea typeface="+mn-lt"/>
                <a:cs typeface="+mn-lt"/>
              </a:rPr>
              <a:t>Comments providing guidance on how to customize settings and override defaults as needed.</a:t>
            </a: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7600" b="1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7600" b="1">
                <a:solidFill>
                  <a:srgbClr val="374151"/>
                </a:solidFill>
                <a:ea typeface="+mn-lt"/>
                <a:cs typeface="+mn-lt"/>
              </a:rPr>
              <a:t>Command to run Kafka in Docker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7600">
                <a:ea typeface="+mn-lt"/>
                <a:cs typeface="+mn-lt"/>
              </a:rPr>
              <a:t>$ docker-compose up -d </a:t>
            </a:r>
            <a:br>
              <a:rPr lang="en-US" sz="7600">
                <a:ea typeface="+mn-lt"/>
                <a:cs typeface="+mn-lt"/>
              </a:rPr>
            </a:b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7600">
              <a:ea typeface="+mn-lt"/>
              <a:cs typeface="+mn-lt"/>
            </a:endParaRPr>
          </a:p>
          <a:p>
            <a:pPr marL="0" indent="0">
              <a:buNone/>
            </a:pP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7600">
              <a:solidFill>
                <a:srgbClr val="37415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374151"/>
                </a:solidFill>
                <a:ea typeface="+mn-lt"/>
                <a:cs typeface="+mn-lt"/>
              </a:rPr>
              <a:t>
</a:t>
            </a:r>
            <a:endParaRPr lang="en-US">
              <a:cs typeface="Calibri"/>
            </a:endParaRPr>
          </a:p>
          <a:p>
            <a:pPr marL="0" indent="0">
              <a:lnSpc>
                <a:spcPct val="70000"/>
              </a:lnSpc>
              <a:buNone/>
            </a:pPr>
            <a:endParaRPr lang="en-US"/>
          </a:p>
          <a:p>
            <a:pPr marL="0" indent="0">
              <a:buNone/>
            </a:pPr>
            <a:endParaRPr lang="en-US" sz="4000" b="1">
              <a:solidFill>
                <a:srgbClr val="37415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4000" b="1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endParaRPr lang="en-US" sz="4000" b="1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endParaRPr lang="en-US" sz="4000" b="1">
              <a:cs typeface="Calibri"/>
            </a:endParaRPr>
          </a:p>
          <a:p>
            <a:pPr marL="0" indent="0">
              <a:buNone/>
            </a:pPr>
            <a:endParaRPr lang="en-US" sz="4000" b="1">
              <a:cs typeface="Calibri"/>
            </a:endParaRPr>
          </a:p>
          <a:p>
            <a:pPr marL="0" indent="0">
              <a:buNone/>
            </a:pPr>
            <a:br>
              <a:rPr lang="en-US" sz="2000"/>
            </a:br>
            <a:endParaRPr lang="en-US" sz="700">
              <a:cs typeface="Calibri"/>
            </a:endParaRPr>
          </a:p>
          <a:p>
            <a:pPr>
              <a:buNone/>
            </a:pPr>
            <a:endParaRPr lang="en-US" sz="700"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latin typeface="Calibri Light"/>
              <a:ea typeface="Calibri Light"/>
              <a:cs typeface="Calibri Light"/>
            </a:endParaRPr>
          </a:p>
          <a:p>
            <a:pPr marL="0" indent="0">
              <a:buNone/>
            </a:pPr>
            <a:endParaRPr lang="en-US" sz="700" b="1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br>
              <a:rPr lang="en-US" sz="700"/>
            </a:br>
            <a:endParaRPr lang="en-US" sz="700"/>
          </a:p>
          <a:p>
            <a:pPr marL="0" indent="0">
              <a:buNone/>
            </a:pPr>
            <a:endParaRPr lang="en-US" sz="700">
              <a:ea typeface="Calibri Light"/>
              <a:cs typeface="Calibri Light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C9E142C5-9148-1328-0B07-6ABB833D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36" b="1"/>
          <a:stretch/>
        </p:blipFill>
        <p:spPr>
          <a:xfrm>
            <a:off x="9242790" y="2065222"/>
            <a:ext cx="2345178" cy="25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1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F326E-2772-EE81-95DB-E62509EA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4" y="176213"/>
            <a:ext cx="11621218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Real Time Analysis and visualization of Reddit's Asked Questions using Kafka, Spark Streaming, Hive/HBase, Spark SQL, and Tableau</vt:lpstr>
      <vt:lpstr>Outline</vt:lpstr>
      <vt:lpstr>Introduction</vt:lpstr>
      <vt:lpstr>Background of problem</vt:lpstr>
      <vt:lpstr>Streaming pipeline</vt:lpstr>
      <vt:lpstr>Preparing environment</vt:lpstr>
      <vt:lpstr>Connect File Source properties</vt:lpstr>
      <vt:lpstr>Connect Standalone properties</vt:lpstr>
      <vt:lpstr>PowerPoint Presentation</vt:lpstr>
      <vt:lpstr>PowerPoint Presentation</vt:lpstr>
      <vt:lpstr>Spark Streaming</vt:lpstr>
      <vt:lpstr>Spark Streaming</vt:lpstr>
      <vt:lpstr>Spark Streaming</vt:lpstr>
      <vt:lpstr>    Creating Project using Spark SQL and HBase together </vt:lpstr>
      <vt:lpstr>    Creating Project using Spark SQL and HBase together </vt:lpstr>
      <vt:lpstr>    Creating Project using Spark SQL and HBase together </vt:lpstr>
      <vt:lpstr>    Creating Project using Spark SQL and HBase together </vt:lpstr>
      <vt:lpstr>    Creating Project using Spark SQL and HBase together </vt:lpstr>
      <vt:lpstr>    Results using data visualization tools: Tableau</vt:lpstr>
      <vt:lpstr>    Results using data visualization tools: Tableau</vt:lpstr>
      <vt:lpstr>    Results using data visualization tools: Tableau</vt:lpstr>
      <vt:lpstr>    Results using data visualization tools: Tableau</vt:lpstr>
      <vt:lpstr>   Demo of product using</vt:lpstr>
      <vt:lpstr>    Spark SQL + Hive + HBase Issues</vt:lpstr>
      <vt:lpstr>    Spark SQL + Hive + HBase 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34</cp:revision>
  <dcterms:created xsi:type="dcterms:W3CDTF">2024-02-02T00:13:40Z</dcterms:created>
  <dcterms:modified xsi:type="dcterms:W3CDTF">2024-02-06T05:13:28Z</dcterms:modified>
</cp:coreProperties>
</file>